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14"/>
  </p:notesMasterIdLst>
  <p:sldIdLst>
    <p:sldId id="277" r:id="rId3"/>
    <p:sldId id="259" r:id="rId4"/>
    <p:sldId id="264" r:id="rId5"/>
    <p:sldId id="265" r:id="rId6"/>
    <p:sldId id="266" r:id="rId7"/>
    <p:sldId id="279" r:id="rId8"/>
    <p:sldId id="284" r:id="rId9"/>
    <p:sldId id="280" r:id="rId10"/>
    <p:sldId id="282" r:id="rId11"/>
    <p:sldId id="281" r:id="rId12"/>
    <p:sldId id="283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E8E3D3"/>
    <a:srgbClr val="4B2E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95" autoAdjust="0"/>
    <p:restoredTop sz="99814" autoAdjust="0"/>
  </p:normalViewPr>
  <p:slideViewPr>
    <p:cSldViewPr snapToGrid="0" snapToObjects="1" showGuides="1">
      <p:cViewPr>
        <p:scale>
          <a:sx n="85" d="100"/>
          <a:sy n="85" d="100"/>
        </p:scale>
        <p:origin x="-2064" y="-320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3.png>
</file>

<file path=ppt/media/image4.png>
</file>

<file path=ppt/media/image5.png>
</file>

<file path=ppt/media/image6.png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93B58-13CD-C648-A29F-AAC1E6B31882}" type="datetimeFigureOut">
              <a:rPr lang="en-US" smtClean="0"/>
              <a:t>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5070C-E97D-A440-AE61-5E623DF00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44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5" name="Shape 2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5166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25500">
              <a:defRPr sz="1400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35927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defRPr sz="1400"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838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accent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TITLE HERE</a:t>
            </a:r>
          </a:p>
          <a:p>
            <a:pPr lvl="0"/>
            <a:r>
              <a:rPr lang="en-US" dirty="0" smtClean="0"/>
              <a:t>ENCODE NORMAL</a:t>
            </a:r>
          </a:p>
          <a:p>
            <a:pPr lvl="0"/>
            <a:r>
              <a:rPr lang="en-US" dirty="0" smtClean="0"/>
              <a:t>BLACK, 50 PT. </a:t>
            </a:r>
            <a:endParaRPr lang="en-US" dirty="0"/>
          </a:p>
        </p:txBody>
      </p:sp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SUB-HEADER HERE (UNI SANS REGULAR	, 24 PT.)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Bulleted content here (Open Sans Light, 24 pt.)</a:t>
            </a:r>
          </a:p>
          <a:p>
            <a:pPr lvl="1"/>
            <a:r>
              <a:rPr lang="en-US" dirty="0" smtClean="0"/>
              <a:t>Second level (Open Sans Light, 20)</a:t>
            </a:r>
          </a:p>
          <a:p>
            <a:pPr lvl="2"/>
            <a:r>
              <a:rPr lang="en-US" dirty="0" smtClean="0"/>
              <a:t>Third level (Open Sans Light, 18)</a:t>
            </a:r>
          </a:p>
          <a:p>
            <a:pPr lvl="3"/>
            <a:r>
              <a:rPr lang="en-US" dirty="0" smtClean="0"/>
              <a:t>Fourth level (Open Sans Light, 16)</a:t>
            </a:r>
          </a:p>
          <a:p>
            <a:pPr lvl="4"/>
            <a:r>
              <a:rPr lang="en-US" dirty="0" smtClean="0"/>
              <a:t>Fifth level (Open Sans Light, 14)</a:t>
            </a:r>
            <a:endParaRPr lang="en-US" dirty="0"/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 smtClean="0"/>
              <a:t>Graphics can go here – </a:t>
            </a:r>
            <a:br>
              <a:rPr lang="en-US" dirty="0" smtClean="0"/>
            </a:br>
            <a:r>
              <a:rPr lang="en-US" dirty="0" smtClean="0"/>
              <a:t>replace this box with your image or chart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Office Them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8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5" name="Shape 25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/>
            </a:p>
          </p:txBody>
        </p:sp>
        <p:sp>
          <p:nvSpPr>
            <p:cNvPr id="26" name="Shape 26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/>
            </a:p>
          </p:txBody>
        </p:sp>
        <p:pic>
          <p:nvPicPr>
            <p:cNvPr id="27" name="UW.png"/>
            <p:cNvPicPr>
              <a:picLocks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455414" y="687586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sz="3164"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xfrm>
            <a:off x="455414" y="1678781"/>
            <a:ext cx="8233172" cy="5179219"/>
          </a:xfrm>
          <a:prstGeom prst="rect">
            <a:avLst/>
          </a:prstGeom>
        </p:spPr>
        <p:txBody>
          <a:bodyPr/>
          <a:lstStyle>
            <a:lvl1pPr>
              <a:buClrTx/>
              <a:buFontTx/>
              <a:defRPr sz="2531">
                <a:latin typeface="+mj-lt"/>
                <a:ea typeface="+mj-ea"/>
                <a:cs typeface="+mj-cs"/>
                <a:sym typeface="Gill Sans"/>
              </a:defRPr>
            </a:lvl1pPr>
            <a:lvl2pPr>
              <a:buClrTx/>
              <a:buFontTx/>
              <a:defRPr sz="2531">
                <a:latin typeface="+mj-lt"/>
                <a:ea typeface="+mj-ea"/>
                <a:cs typeface="+mj-cs"/>
                <a:sym typeface="Gill Sans"/>
              </a:defRPr>
            </a:lvl2pPr>
            <a:lvl3pPr>
              <a:buClrTx/>
              <a:buFontTx/>
              <a:defRPr sz="2250">
                <a:latin typeface="+mj-lt"/>
                <a:ea typeface="+mj-ea"/>
                <a:cs typeface="+mj-cs"/>
                <a:sym typeface="Gill Sans"/>
              </a:defRPr>
            </a:lvl3pPr>
            <a:lvl4pPr>
              <a:buClrTx/>
              <a:buFontTx/>
              <a:defRPr>
                <a:latin typeface="+mj-lt"/>
                <a:ea typeface="+mj-ea"/>
                <a:cs typeface="+mj-cs"/>
                <a:sym typeface="Gill Sans"/>
              </a:defRPr>
            </a:lvl4pPr>
            <a:lvl5pPr>
              <a:buClrTx/>
              <a:buFontTx/>
              <a:defRPr sz="1687">
                <a:latin typeface="+mj-lt"/>
                <a:ea typeface="+mj-ea"/>
                <a:cs typeface="+mj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xfrm>
            <a:off x="7500355" y="6419652"/>
            <a:ext cx="239289" cy="2411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B9B9B"/>
                </a:solidFill>
                <a:uFill>
                  <a:solidFill>
                    <a:srgbClr val="9B9B9B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1652480"/>
      </p:ext>
    </p:extLst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TITLE HERE</a:t>
            </a:r>
          </a:p>
          <a:p>
            <a:pPr lvl="0"/>
            <a:r>
              <a:rPr lang="en-US" dirty="0" smtClean="0"/>
              <a:t>ENCODE NORMAL</a:t>
            </a:r>
          </a:p>
          <a:p>
            <a:pPr lvl="0"/>
            <a:r>
              <a:rPr lang="en-US" dirty="0" smtClean="0"/>
              <a:t>BLACK, 50 PT. </a:t>
            </a:r>
            <a:endParaRPr lang="en-US" dirty="0"/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SUB-HEADER HERE (UNI SANS LIGHT, 24 PT.)</a:t>
            </a:r>
            <a:endParaRPr lang="en-US" dirty="0"/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 smtClean="0"/>
              <a:t>Content here (Open Sans Bold, 24 pt.)</a:t>
            </a:r>
          </a:p>
          <a:p>
            <a:pPr lvl="1"/>
            <a:r>
              <a:rPr lang="en-US" dirty="0" smtClean="0"/>
              <a:t>Second level (Open Sans Bold, 20)</a:t>
            </a:r>
          </a:p>
          <a:p>
            <a:pPr lvl="2"/>
            <a:r>
              <a:rPr lang="en-US" dirty="0" smtClean="0"/>
              <a:t>Third level (Open Sans Bold, 18)</a:t>
            </a:r>
          </a:p>
          <a:p>
            <a:pPr lvl="3"/>
            <a:r>
              <a:rPr lang="en-US" dirty="0" smtClean="0"/>
              <a:t>Fourth level (Open Sans Bold, 16)</a:t>
            </a:r>
          </a:p>
          <a:p>
            <a:pPr lvl="4"/>
            <a:r>
              <a:rPr lang="en-US" dirty="0" smtClean="0"/>
              <a:t>Fifth level (Open Sans Bold, 14)</a:t>
            </a:r>
            <a:endParaRPr lang="en-US" dirty="0"/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 smtClean="0"/>
              <a:t>Graphics can go here – </a:t>
            </a:r>
            <a:br>
              <a:rPr lang="en-US" dirty="0" smtClean="0"/>
            </a:br>
            <a:r>
              <a:rPr lang="en-US" dirty="0" smtClean="0"/>
              <a:t>replace this box with your image or chart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 smtClean="0"/>
              <a:t>HEADER HERE </a:t>
            </a:r>
          </a:p>
          <a:p>
            <a:pPr lvl="0"/>
            <a:r>
              <a:rPr lang="en-US" dirty="0" smtClean="0"/>
              <a:t>(ENCODE NORMAL BLACK, 30 PT.)</a:t>
            </a:r>
            <a:endParaRPr lang="en-US" dirty="0"/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t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Week 2 </a:t>
            </a:r>
            <a:r>
              <a:rPr lang="mr-IN" dirty="0" smtClean="0"/>
              <a:t>–</a:t>
            </a:r>
            <a:r>
              <a:rPr lang="en-US" dirty="0" smtClean="0"/>
              <a:t> Integrators and Equations of Motion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914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Calculating Key Values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Temperature 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 ½ </a:t>
            </a:r>
            <a:r>
              <a:rPr lang="en-US" dirty="0" err="1" smtClean="0">
                <a:solidFill>
                  <a:schemeClr val="bg1"/>
                </a:solidFill>
              </a:rPr>
              <a:t>kT</a:t>
            </a:r>
            <a:r>
              <a:rPr lang="en-US" dirty="0" smtClean="0">
                <a:solidFill>
                  <a:schemeClr val="bg1"/>
                </a:solidFill>
              </a:rPr>
              <a:t> = ½ mv</a:t>
            </a:r>
            <a:r>
              <a:rPr lang="en-US" baseline="30000" dirty="0" smtClean="0">
                <a:solidFill>
                  <a:schemeClr val="bg1"/>
                </a:solidFill>
              </a:rPr>
              <a:t>2 </a:t>
            </a:r>
            <a:r>
              <a:rPr lang="en-US" dirty="0" smtClean="0">
                <a:solidFill>
                  <a:schemeClr val="bg1"/>
                </a:solidFill>
              </a:rPr>
              <a:t>* dimensionality (1, 2 or 3)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Heat Capacity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Cv</a:t>
            </a:r>
            <a:r>
              <a:rPr lang="en-US" dirty="0" smtClean="0">
                <a:solidFill>
                  <a:schemeClr val="bg1"/>
                </a:solidFill>
              </a:rPr>
              <a:t> =</a:t>
            </a:r>
            <a:r>
              <a:rPr lang="en-US" dirty="0" err="1" smtClean="0">
                <a:solidFill>
                  <a:schemeClr val="bg1"/>
                </a:solidFill>
              </a:rPr>
              <a:t>dE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dT</a:t>
            </a:r>
            <a:endParaRPr lang="en-US" dirty="0" smtClean="0">
              <a:solidFill>
                <a:schemeClr val="bg1"/>
              </a:solidFill>
            </a:endParaRP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NVT</a:t>
            </a:r>
          </a:p>
          <a:p>
            <a:pPr lvl="3"/>
            <a:r>
              <a:rPr lang="en-US" dirty="0" smtClean="0">
                <a:solidFill>
                  <a:schemeClr val="bg1"/>
                </a:solidFill>
              </a:rPr>
              <a:t>&lt;dH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&gt; =&lt;H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&gt; - &lt;H&gt;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 = k</a:t>
            </a:r>
            <a:r>
              <a:rPr lang="en-US" baseline="-25000" dirty="0" smtClean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*</a:t>
            </a:r>
            <a:r>
              <a:rPr lang="en-US" dirty="0" err="1" smtClean="0">
                <a:solidFill>
                  <a:schemeClr val="bg1"/>
                </a:solidFill>
              </a:rPr>
              <a:t>C</a:t>
            </a:r>
            <a:r>
              <a:rPr lang="en-US" baseline="-25000" dirty="0" err="1" smtClean="0">
                <a:solidFill>
                  <a:schemeClr val="bg1"/>
                </a:solidFill>
              </a:rPr>
              <a:t>v</a:t>
            </a:r>
            <a:r>
              <a:rPr lang="en-US" baseline="-25000" dirty="0" smtClean="0">
                <a:solidFill>
                  <a:schemeClr val="bg1"/>
                </a:solidFill>
              </a:rPr>
              <a:t>   </a:t>
            </a:r>
            <a:r>
              <a:rPr lang="en-US" dirty="0" smtClean="0">
                <a:solidFill>
                  <a:schemeClr val="bg1"/>
                </a:solidFill>
              </a:rPr>
              <a:t>-pg. 59-60 </a:t>
            </a:r>
            <a:r>
              <a:rPr lang="en-US" dirty="0" err="1" smtClean="0">
                <a:solidFill>
                  <a:schemeClr val="bg1"/>
                </a:solidFill>
              </a:rPr>
              <a:t>McQuarrie</a:t>
            </a:r>
            <a:endParaRPr lang="en-US" baseline="-25000" dirty="0" smtClean="0">
              <a:solidFill>
                <a:schemeClr val="bg1"/>
              </a:solidFill>
            </a:endParaRPr>
          </a:p>
          <a:p>
            <a:pPr lvl="3"/>
            <a:r>
              <a:rPr lang="en-US" dirty="0">
                <a:solidFill>
                  <a:schemeClr val="bg1"/>
                </a:solidFill>
              </a:rPr>
              <a:t>&lt;dH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smtClean="0">
                <a:solidFill>
                  <a:schemeClr val="bg1"/>
                </a:solidFill>
              </a:rPr>
              <a:t>= 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smtClean="0">
                <a:solidFill>
                  <a:schemeClr val="bg1"/>
                </a:solidFill>
              </a:rPr>
              <a:t>dV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smtClean="0">
                <a:solidFill>
                  <a:schemeClr val="bg1"/>
                </a:solidFill>
              </a:rPr>
              <a:t>+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smtClean="0">
                <a:solidFill>
                  <a:schemeClr val="bg1"/>
                </a:solidFill>
              </a:rPr>
              <a:t>dK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smtClean="0">
                <a:solidFill>
                  <a:schemeClr val="bg1"/>
                </a:solidFill>
              </a:rPr>
              <a:t> = k</a:t>
            </a:r>
            <a:r>
              <a:rPr lang="en-US" baseline="-25000" dirty="0" smtClean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*(</a:t>
            </a:r>
            <a:r>
              <a:rPr lang="en-US" dirty="0" err="1" smtClean="0">
                <a:solidFill>
                  <a:schemeClr val="bg1"/>
                </a:solidFill>
              </a:rPr>
              <a:t>C</a:t>
            </a:r>
            <a:r>
              <a:rPr lang="en-US" baseline="-25000" dirty="0" err="1" smtClean="0">
                <a:solidFill>
                  <a:schemeClr val="bg1"/>
                </a:solidFill>
              </a:rPr>
              <a:t>v</a:t>
            </a:r>
            <a:r>
              <a:rPr lang="en-US" dirty="0" smtClean="0">
                <a:solidFill>
                  <a:schemeClr val="bg1"/>
                </a:solidFill>
              </a:rPr>
              <a:t>- 3/2*</a:t>
            </a:r>
            <a:r>
              <a:rPr lang="en-US" dirty="0" err="1" smtClean="0">
                <a:solidFill>
                  <a:schemeClr val="bg1"/>
                </a:solidFill>
              </a:rPr>
              <a:t>Nk</a:t>
            </a:r>
            <a:r>
              <a:rPr lang="en-US" baseline="-25000" dirty="0" err="1" smtClean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) + 3/2Nk</a:t>
            </a:r>
            <a:r>
              <a:rPr lang="en-US" baseline="-25000" dirty="0" smtClean="0">
                <a:solidFill>
                  <a:schemeClr val="bg1"/>
                </a:solidFill>
              </a:rPr>
              <a:t>B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NVE</a:t>
            </a:r>
          </a:p>
          <a:p>
            <a:pPr lvl="3"/>
            <a:r>
              <a:rPr lang="en-US" dirty="0" smtClean="0">
                <a:solidFill>
                  <a:schemeClr val="bg1"/>
                </a:solidFill>
              </a:rPr>
              <a:t> E is constant, but fluctuations in K and V are the same</a:t>
            </a:r>
          </a:p>
          <a:p>
            <a:pPr lvl="3"/>
            <a:r>
              <a:rPr lang="en-US" dirty="0" smtClean="0">
                <a:solidFill>
                  <a:schemeClr val="bg1"/>
                </a:solidFill>
              </a:rPr>
              <a:t>&lt;dV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&gt; </a:t>
            </a:r>
            <a:r>
              <a:rPr lang="en-US" dirty="0">
                <a:solidFill>
                  <a:schemeClr val="bg1"/>
                </a:solidFill>
              </a:rPr>
              <a:t>= &lt;</a:t>
            </a:r>
            <a:r>
              <a:rPr lang="en-US" dirty="0" smtClean="0">
                <a:solidFill>
                  <a:schemeClr val="bg1"/>
                </a:solidFill>
              </a:rPr>
              <a:t>dK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smtClean="0">
                <a:solidFill>
                  <a:schemeClr val="bg1"/>
                </a:solidFill>
              </a:rPr>
              <a:t>= 3/2*N*k</a:t>
            </a:r>
            <a:r>
              <a:rPr lang="en-US" baseline="-25000" dirty="0" smtClean="0">
                <a:solidFill>
                  <a:schemeClr val="bg1"/>
                </a:solidFill>
              </a:rPr>
              <a:t>B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*T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*(1-3/2*N*</a:t>
            </a:r>
            <a:r>
              <a:rPr lang="en-US" dirty="0" err="1" smtClean="0">
                <a:solidFill>
                  <a:schemeClr val="bg1"/>
                </a:solidFill>
              </a:rPr>
              <a:t>k</a:t>
            </a:r>
            <a:r>
              <a:rPr lang="en-US" baseline="-25000" dirty="0" err="1" smtClean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/C</a:t>
            </a:r>
            <a:r>
              <a:rPr lang="en-US" baseline="-25000" dirty="0" smtClean="0">
                <a:solidFill>
                  <a:schemeClr val="bg1"/>
                </a:solidFill>
              </a:rPr>
              <a:t>V</a:t>
            </a:r>
            <a:r>
              <a:rPr lang="en-US" dirty="0" smtClean="0">
                <a:solidFill>
                  <a:schemeClr val="bg1"/>
                </a:solidFill>
              </a:rPr>
              <a:t>) </a:t>
            </a:r>
          </a:p>
          <a:p>
            <a:pPr lvl="3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Frenkel</a:t>
            </a:r>
            <a:r>
              <a:rPr lang="en-US" dirty="0" smtClean="0">
                <a:solidFill>
                  <a:schemeClr val="bg1"/>
                </a:solidFill>
              </a:rPr>
              <a:t> &amp; </a:t>
            </a:r>
            <a:r>
              <a:rPr lang="en-US" dirty="0" err="1" smtClean="0">
                <a:solidFill>
                  <a:schemeClr val="bg1"/>
                </a:solidFill>
              </a:rPr>
              <a:t>Smit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570870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Key References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Understanding Molecular Simulations (</a:t>
            </a:r>
            <a:r>
              <a:rPr lang="en-US" dirty="0" err="1" smtClean="0">
                <a:solidFill>
                  <a:schemeClr val="bg1"/>
                </a:solidFill>
              </a:rPr>
              <a:t>Frenkel</a:t>
            </a:r>
            <a:r>
              <a:rPr lang="en-US" dirty="0" smtClean="0">
                <a:solidFill>
                  <a:schemeClr val="bg1"/>
                </a:solidFill>
              </a:rPr>
              <a:t> &amp; </a:t>
            </a:r>
            <a:r>
              <a:rPr lang="en-US" dirty="0" err="1" smtClean="0">
                <a:solidFill>
                  <a:schemeClr val="bg1"/>
                </a:solidFill>
              </a:rPr>
              <a:t>Smit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Computer Simulations of Liquids (Allen &amp; </a:t>
            </a:r>
            <a:r>
              <a:rPr lang="en-US" dirty="0" err="1" smtClean="0">
                <a:solidFill>
                  <a:schemeClr val="bg1"/>
                </a:solidFill>
              </a:rPr>
              <a:t>Tildesley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Statistical Mechanics (Donald </a:t>
            </a:r>
            <a:r>
              <a:rPr lang="en-US" dirty="0" err="1" smtClean="0">
                <a:solidFill>
                  <a:schemeClr val="bg1"/>
                </a:solidFill>
              </a:rPr>
              <a:t>McQuarrie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Accurate sampling using </a:t>
            </a:r>
            <a:r>
              <a:rPr lang="en-US" dirty="0" err="1">
                <a:solidFill>
                  <a:schemeClr val="bg1"/>
                </a:solidFill>
              </a:rPr>
              <a:t>Langevin</a:t>
            </a:r>
            <a:r>
              <a:rPr lang="en-US" dirty="0">
                <a:solidFill>
                  <a:schemeClr val="bg1"/>
                </a:solidFill>
              </a:rPr>
              <a:t> dynamics </a:t>
            </a:r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Bussi</a:t>
            </a:r>
            <a:r>
              <a:rPr lang="en-US" dirty="0" smtClean="0">
                <a:solidFill>
                  <a:schemeClr val="bg1"/>
                </a:solidFill>
              </a:rPr>
              <a:t> &amp; </a:t>
            </a:r>
            <a:r>
              <a:rPr lang="en-US" dirty="0" err="1" smtClean="0">
                <a:solidFill>
                  <a:schemeClr val="bg1"/>
                </a:solidFill>
              </a:rPr>
              <a:t>Parrinello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Jim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7770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Quick Review of Last Week</a:t>
            </a:r>
          </a:p>
          <a:p>
            <a:pPr lvl="1"/>
            <a:r>
              <a:rPr lang="en-US" dirty="0" smtClean="0"/>
              <a:t>Basics of MD</a:t>
            </a:r>
          </a:p>
          <a:p>
            <a:r>
              <a:rPr lang="en-US" dirty="0" smtClean="0"/>
              <a:t>Integrating EOM</a:t>
            </a:r>
          </a:p>
          <a:p>
            <a:pPr lvl="1"/>
            <a:r>
              <a:rPr lang="en-US" dirty="0" err="1" smtClean="0"/>
              <a:t>Verlet</a:t>
            </a:r>
            <a:r>
              <a:rPr lang="en-US" dirty="0" smtClean="0"/>
              <a:t> Algorithm </a:t>
            </a:r>
            <a:r>
              <a:rPr lang="mr-IN" dirty="0" smtClean="0"/>
              <a:t>–</a:t>
            </a:r>
            <a:r>
              <a:rPr lang="en-US" dirty="0" smtClean="0"/>
              <a:t> Derivation</a:t>
            </a:r>
          </a:p>
          <a:p>
            <a:pPr lvl="1"/>
            <a:r>
              <a:rPr lang="en-US" dirty="0" err="1" smtClean="0"/>
              <a:t>Langevin</a:t>
            </a:r>
            <a:r>
              <a:rPr lang="en-US" dirty="0" smtClean="0"/>
              <a:t> - Brief</a:t>
            </a:r>
          </a:p>
          <a:p>
            <a:r>
              <a:rPr lang="en-US" dirty="0" smtClean="0"/>
              <a:t>Walk Through</a:t>
            </a:r>
          </a:p>
          <a:p>
            <a:pPr lvl="1"/>
            <a:r>
              <a:rPr lang="en-US" dirty="0" smtClean="0"/>
              <a:t>Play w/code</a:t>
            </a:r>
          </a:p>
          <a:p>
            <a:pPr lvl="1"/>
            <a:r>
              <a:rPr lang="en-US" dirty="0" smtClean="0"/>
              <a:t>Discuss questions</a:t>
            </a:r>
          </a:p>
          <a:p>
            <a:r>
              <a:rPr lang="en-US" dirty="0"/>
              <a:t>Evaluating Key </a:t>
            </a:r>
            <a:r>
              <a:rPr lang="en-US" dirty="0" smtClean="0"/>
              <a:t>Values </a:t>
            </a:r>
            <a:r>
              <a:rPr lang="mr-IN" dirty="0" smtClean="0"/>
              <a:t>–</a:t>
            </a:r>
            <a:r>
              <a:rPr lang="en-US"/>
              <a:t> </a:t>
            </a:r>
            <a:r>
              <a:rPr lang="en-US" smtClean="0"/>
              <a:t>If Time</a:t>
            </a:r>
            <a:endParaRPr lang="en-US" dirty="0"/>
          </a:p>
          <a:p>
            <a:pPr lvl="1"/>
            <a:r>
              <a:rPr lang="en-US" dirty="0"/>
              <a:t>Energy</a:t>
            </a:r>
          </a:p>
          <a:p>
            <a:pPr lvl="1"/>
            <a:r>
              <a:rPr lang="en-US" dirty="0"/>
              <a:t>Heat </a:t>
            </a:r>
            <a:r>
              <a:rPr lang="en-US" dirty="0" smtClean="0"/>
              <a:t>Capacity</a:t>
            </a:r>
          </a:p>
          <a:p>
            <a:r>
              <a:rPr lang="en-US" dirty="0" smtClean="0"/>
              <a:t>Homework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189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186" name="Shape 186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188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Molecular simulation (1): Basic concepts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192" name="Shape 192"/>
          <p:cNvSpPr/>
          <p:nvPr/>
        </p:nvSpPr>
        <p:spPr>
          <a:xfrm>
            <a:off x="125016" y="2937868"/>
            <a:ext cx="8777883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lang="en-US" sz="2250" dirty="0">
                <a:solidFill>
                  <a:schemeClr val="bg1"/>
                </a:solidFill>
              </a:rPr>
              <a:t>1</a:t>
            </a:r>
            <a:r>
              <a:rPr sz="2250" dirty="0" smtClean="0">
                <a:solidFill>
                  <a:schemeClr val="bg1"/>
                </a:solidFill>
              </a:rPr>
              <a:t>.  </a:t>
            </a:r>
            <a:r>
              <a:rPr sz="2250" dirty="0">
                <a:solidFill>
                  <a:schemeClr val="bg1"/>
                </a:solidFill>
              </a:rPr>
              <a:t>If you know the potential energy, then you know the </a:t>
            </a:r>
            <a:r>
              <a:rPr sz="2250" b="1" dirty="0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FORCES</a:t>
            </a:r>
          </a:p>
        </p:txBody>
      </p:sp>
      <p:grpSp>
        <p:nvGrpSpPr>
          <p:cNvPr id="204" name="Group 204"/>
          <p:cNvGrpSpPr/>
          <p:nvPr/>
        </p:nvGrpSpPr>
        <p:grpSpPr>
          <a:xfrm>
            <a:off x="4920258" y="4069132"/>
            <a:ext cx="3303985" cy="1455540"/>
            <a:chOff x="0" y="0"/>
            <a:chExt cx="4699000" cy="2070100"/>
          </a:xfrm>
        </p:grpSpPr>
        <p:grpSp>
          <p:nvGrpSpPr>
            <p:cNvPr id="200" name="Group 200"/>
            <p:cNvGrpSpPr/>
            <p:nvPr/>
          </p:nvGrpSpPr>
          <p:grpSpPr>
            <a:xfrm>
              <a:off x="0" y="5455"/>
              <a:ext cx="4699001" cy="1573614"/>
              <a:chOff x="0" y="0"/>
              <a:chExt cx="4699000" cy="1573613"/>
            </a:xfrm>
          </p:grpSpPr>
          <p:sp>
            <p:nvSpPr>
              <p:cNvPr id="193" name="Shape 193"/>
              <p:cNvSpPr/>
              <p:nvPr/>
            </p:nvSpPr>
            <p:spPr>
              <a:xfrm flipH="1">
                <a:off x="3129008" y="340818"/>
                <a:ext cx="1289229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4" name="Shape 194"/>
              <p:cNvSpPr/>
              <p:nvPr/>
            </p:nvSpPr>
            <p:spPr>
              <a:xfrm flipH="1" flipV="1">
                <a:off x="1800551" y="337202"/>
                <a:ext cx="1127432" cy="856417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5" name="Shape 195"/>
              <p:cNvSpPr/>
              <p:nvPr/>
            </p:nvSpPr>
            <p:spPr>
              <a:xfrm flipH="1">
                <a:off x="307411" y="453219"/>
                <a:ext cx="1289228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>
                <a:off x="0" y="955408"/>
                <a:ext cx="603844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>
                <a:off x="1449224" y="0"/>
                <a:ext cx="636782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8" name="Shape 198"/>
              <p:cNvSpPr/>
              <p:nvPr/>
            </p:nvSpPr>
            <p:spPr>
              <a:xfrm>
                <a:off x="2766701" y="955408"/>
                <a:ext cx="603845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Shape 199"/>
              <p:cNvSpPr/>
              <p:nvPr/>
            </p:nvSpPr>
            <p:spPr>
              <a:xfrm>
                <a:off x="4062220" y="0"/>
                <a:ext cx="636781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1" name="Shape 201"/>
            <p:cNvSpPr/>
            <p:nvPr/>
          </p:nvSpPr>
          <p:spPr>
            <a:xfrm>
              <a:off x="2048966" y="344954"/>
              <a:ext cx="711982" cy="825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562789" y="1587194"/>
              <a:ext cx="2142820" cy="482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 flipV="1">
              <a:off x="87831" y="0"/>
              <a:ext cx="1190032" cy="781022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pic>
        <p:nvPicPr>
          <p:cNvPr id="205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9023" y="3929063"/>
            <a:ext cx="2669977" cy="1724594"/>
          </a:xfrm>
          <a:prstGeom prst="rect">
            <a:avLst/>
          </a:prstGeom>
        </p:spPr>
      </p:pic>
      <p:sp>
        <p:nvSpPr>
          <p:cNvPr id="206" name="Shape 206"/>
          <p:cNvSpPr/>
          <p:nvPr/>
        </p:nvSpPr>
        <p:spPr>
          <a:xfrm flipH="1">
            <a:off x="5125641" y="4961249"/>
            <a:ext cx="1101137" cy="1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 rot="3219683">
            <a:off x="5206008" y="3491508"/>
            <a:ext cx="401837" cy="141089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5125641" y="4013087"/>
            <a:ext cx="0" cy="951820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4875610" y="3500438"/>
            <a:ext cx="4331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10" name="Shape 210"/>
          <p:cNvSpPr/>
          <p:nvPr/>
        </p:nvSpPr>
        <p:spPr>
          <a:xfrm>
            <a:off x="6179344" y="4777383"/>
            <a:ext cx="4331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11" name="Shape 211"/>
          <p:cNvSpPr/>
          <p:nvPr/>
        </p:nvSpPr>
        <p:spPr>
          <a:xfrm>
            <a:off x="4321969" y="5447110"/>
            <a:ext cx="421911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F</a:t>
            </a:r>
            <a:r>
              <a:rPr sz="2391" baseline="-5999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212" name="Shape 212"/>
          <p:cNvSpPr/>
          <p:nvPr/>
        </p:nvSpPr>
        <p:spPr>
          <a:xfrm flipV="1">
            <a:off x="4607719" y="4970178"/>
            <a:ext cx="508993" cy="601947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759023" y="5920383"/>
            <a:ext cx="128605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r={x,y,z}</a:t>
            </a:r>
          </a:p>
        </p:txBody>
      </p:sp>
    </p:spTree>
    <p:extLst>
      <p:ext uri="{BB962C8B-B14F-4D97-AF65-F5344CB8AC3E}">
        <p14:creationId xmlns:p14="http://schemas.microsoft.com/office/powerpoint/2010/main" val="172049517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roup 220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17" name="Shape 217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18" name="Shape 218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219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1" name="Shape 2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bg1"/>
                </a:solidFill>
              </a:rPr>
              <a:t>Molecular simulation (1): Basic concepts</a:t>
            </a:r>
          </a:p>
        </p:txBody>
      </p:sp>
      <p:sp>
        <p:nvSpPr>
          <p:cNvPr id="222" name="Shape 222"/>
          <p:cNvSpPr>
            <a:spLocks noGrp="1"/>
          </p:cNvSpPr>
          <p:nvPr>
            <p:ph type="body" sz="quarter" idx="1"/>
          </p:nvPr>
        </p:nvSpPr>
        <p:spPr>
          <a:xfrm>
            <a:off x="464344" y="1678781"/>
            <a:ext cx="8233172" cy="99119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>
                <a:solidFill>
                  <a:schemeClr val="bg1"/>
                </a:solidFill>
              </a:rPr>
              <a:t>Rule #1: If you understand Physics 114, you can understand molecular simulation! </a:t>
            </a:r>
          </a:p>
        </p:txBody>
      </p:sp>
      <p:sp>
        <p:nvSpPr>
          <p:cNvPr id="223" name="Shape 223"/>
          <p:cNvSpPr/>
          <p:nvPr/>
        </p:nvSpPr>
        <p:spPr>
          <a:xfrm>
            <a:off x="125016" y="2937868"/>
            <a:ext cx="8777883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>
            <a:spAutoFit/>
          </a:bodyPr>
          <a:lstStyle/>
          <a:p>
            <a:pPr marL="40638" marR="40638" defTabSz="455398">
              <a:defRPr sz="3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lang="en-US" sz="2250" dirty="0">
                <a:solidFill>
                  <a:schemeClr val="bg1"/>
                </a:solidFill>
              </a:rPr>
              <a:t>2</a:t>
            </a:r>
            <a:r>
              <a:rPr sz="2250" dirty="0" smtClean="0">
                <a:solidFill>
                  <a:schemeClr val="bg1"/>
                </a:solidFill>
              </a:rPr>
              <a:t>.  </a:t>
            </a:r>
            <a:r>
              <a:rPr sz="2250" dirty="0">
                <a:solidFill>
                  <a:schemeClr val="bg1"/>
                </a:solidFill>
              </a:rPr>
              <a:t>If you integrate the forces, you can obtain the </a:t>
            </a:r>
            <a:r>
              <a:rPr sz="2250" b="1" dirty="0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DYNAMICS</a:t>
            </a:r>
          </a:p>
        </p:txBody>
      </p:sp>
      <p:grpSp>
        <p:nvGrpSpPr>
          <p:cNvPr id="235" name="Group 235"/>
          <p:cNvGrpSpPr/>
          <p:nvPr/>
        </p:nvGrpSpPr>
        <p:grpSpPr>
          <a:xfrm>
            <a:off x="4920258" y="4069132"/>
            <a:ext cx="3303985" cy="1455540"/>
            <a:chOff x="0" y="0"/>
            <a:chExt cx="4699000" cy="2070100"/>
          </a:xfrm>
        </p:grpSpPr>
        <p:grpSp>
          <p:nvGrpSpPr>
            <p:cNvPr id="231" name="Group 231"/>
            <p:cNvGrpSpPr/>
            <p:nvPr/>
          </p:nvGrpSpPr>
          <p:grpSpPr>
            <a:xfrm>
              <a:off x="0" y="5455"/>
              <a:ext cx="4699001" cy="1573614"/>
              <a:chOff x="0" y="0"/>
              <a:chExt cx="4699000" cy="1573613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3129008" y="340818"/>
                <a:ext cx="1289229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 flipV="1">
                <a:off x="1800551" y="337202"/>
                <a:ext cx="1127432" cy="856417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307411" y="453219"/>
                <a:ext cx="1289228" cy="828152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>
                <a:off x="0" y="955408"/>
                <a:ext cx="603844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Shape 228"/>
              <p:cNvSpPr/>
              <p:nvPr/>
            </p:nvSpPr>
            <p:spPr>
              <a:xfrm>
                <a:off x="1449224" y="0"/>
                <a:ext cx="636782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Shape 229"/>
              <p:cNvSpPr/>
              <p:nvPr/>
            </p:nvSpPr>
            <p:spPr>
              <a:xfrm>
                <a:off x="2766701" y="955408"/>
                <a:ext cx="603845" cy="61820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>
                <a:off x="4062220" y="0"/>
                <a:ext cx="636781" cy="651926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2" name="Shape 232"/>
            <p:cNvSpPr/>
            <p:nvPr/>
          </p:nvSpPr>
          <p:spPr>
            <a:xfrm>
              <a:off x="2048966" y="344954"/>
              <a:ext cx="711982" cy="825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33" name="Shape 233"/>
            <p:cNvSpPr/>
            <p:nvPr/>
          </p:nvSpPr>
          <p:spPr>
            <a:xfrm>
              <a:off x="562789" y="1587194"/>
              <a:ext cx="2142820" cy="482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 flipV="1">
              <a:off x="87831" y="0"/>
              <a:ext cx="1190032" cy="781022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236" name="Shape 236"/>
          <p:cNvSpPr/>
          <p:nvPr/>
        </p:nvSpPr>
        <p:spPr>
          <a:xfrm flipH="1">
            <a:off x="5125641" y="4961249"/>
            <a:ext cx="1101137" cy="1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 rot="3219683">
            <a:off x="5206008" y="3491508"/>
            <a:ext cx="401837" cy="141089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35719" tIns="35719" rIns="35719" bIns="35719" anchor="ctr"/>
          <a:lstStyle/>
          <a:p>
            <a:pPr marL="40638" marR="40638" defTabSz="455398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391">
              <a:solidFill>
                <a:schemeClr val="bg1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5125641" y="4013087"/>
            <a:ext cx="0" cy="951820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>
            <a:off x="4866680" y="3500438"/>
            <a:ext cx="806632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y</a:t>
            </a:r>
            <a:r>
              <a:rPr sz="2391">
                <a:solidFill>
                  <a:schemeClr val="bg1"/>
                </a:solidFill>
              </a:rPr>
              <a:t> ,Δ</a:t>
            </a:r>
            <a:r>
              <a:rPr sz="2391" baseline="-5999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240" name="Shape 240"/>
          <p:cNvSpPr/>
          <p:nvPr/>
        </p:nvSpPr>
        <p:spPr>
          <a:xfrm>
            <a:off x="6179344" y="4777383"/>
            <a:ext cx="72968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x</a:t>
            </a:r>
            <a:r>
              <a:rPr sz="2391">
                <a:solidFill>
                  <a:schemeClr val="bg1"/>
                </a:solidFill>
              </a:rPr>
              <a:t>,Δ</a:t>
            </a:r>
            <a:r>
              <a:rPr sz="2391" baseline="-5999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41" name="Shape 241"/>
          <p:cNvSpPr/>
          <p:nvPr/>
        </p:nvSpPr>
        <p:spPr>
          <a:xfrm>
            <a:off x="4321969" y="5447110"/>
            <a:ext cx="707246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455398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391">
                <a:solidFill>
                  <a:schemeClr val="bg1"/>
                </a:solidFill>
              </a:rPr>
              <a:t>v</a:t>
            </a:r>
            <a:r>
              <a:rPr sz="2391" baseline="-5999">
                <a:solidFill>
                  <a:schemeClr val="bg1"/>
                </a:solidFill>
              </a:rPr>
              <a:t>z</a:t>
            </a:r>
            <a:r>
              <a:rPr sz="2391">
                <a:solidFill>
                  <a:schemeClr val="bg1"/>
                </a:solidFill>
              </a:rPr>
              <a:t>,Δ</a:t>
            </a:r>
            <a:r>
              <a:rPr sz="2391" baseline="-5999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242" name="Shape 242"/>
          <p:cNvSpPr/>
          <p:nvPr/>
        </p:nvSpPr>
        <p:spPr>
          <a:xfrm flipV="1">
            <a:off x="4607719" y="4970178"/>
            <a:ext cx="508993" cy="601947"/>
          </a:xfrm>
          <a:prstGeom prst="line">
            <a:avLst/>
          </a:prstGeom>
          <a:ln w="3175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759023" y="5920383"/>
            <a:ext cx="1286058" cy="440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>
            <a:lvl1pPr marL="57799" marR="57799" defTabSz="647700">
              <a:defRPr sz="3400" i="1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2391">
                <a:solidFill>
                  <a:schemeClr val="bg1"/>
                </a:solidFill>
              </a:rPr>
              <a:t>r={x,y,z}</a:t>
            </a:r>
          </a:p>
        </p:txBody>
      </p:sp>
      <p:pic>
        <p:nvPicPr>
          <p:cNvPr id="244" name="dropped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4680" y="4009430"/>
            <a:ext cx="3571876" cy="1455279"/>
          </a:xfrm>
          <a:prstGeom prst="rect">
            <a:avLst/>
          </a:prstGeom>
        </p:spPr>
      </p:pic>
      <p:sp>
        <p:nvSpPr>
          <p:cNvPr id="245" name="Shape 245"/>
          <p:cNvSpPr/>
          <p:nvPr/>
        </p:nvSpPr>
        <p:spPr>
          <a:xfrm>
            <a:off x="3416347" y="3369595"/>
            <a:ext cx="625172" cy="288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ctr" defTabSz="584200">
              <a:defRPr sz="2000"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1406">
                <a:solidFill>
                  <a:schemeClr val="bg1"/>
                </a:solidFill>
              </a:rPr>
              <a:t>(twice) </a:t>
            </a:r>
          </a:p>
        </p:txBody>
      </p:sp>
      <p:sp>
        <p:nvSpPr>
          <p:cNvPr id="246" name="Shape 246"/>
          <p:cNvSpPr/>
          <p:nvPr/>
        </p:nvSpPr>
        <p:spPr>
          <a:xfrm>
            <a:off x="3607575" y="3076426"/>
            <a:ext cx="250069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ctr" defTabSz="584200">
              <a:defRPr sz="4200">
                <a:latin typeface="Handwriting - Dakota"/>
                <a:ea typeface="Handwriting - Dakota"/>
                <a:cs typeface="Handwriting - Dakota"/>
                <a:sym typeface="Handwriting - Dakota"/>
              </a:defRPr>
            </a:lvl1pPr>
          </a:lstStyle>
          <a:p>
            <a:r>
              <a:rPr sz="2953">
                <a:solidFill>
                  <a:schemeClr val="bg1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7658804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253"/>
          <p:cNvGrpSpPr/>
          <p:nvPr/>
        </p:nvGrpSpPr>
        <p:grpSpPr>
          <a:xfrm>
            <a:off x="0" y="0"/>
            <a:ext cx="9144000" cy="455414"/>
            <a:chOff x="0" y="0"/>
            <a:chExt cx="13004800" cy="647700"/>
          </a:xfrm>
        </p:grpSpPr>
        <p:sp>
          <p:nvSpPr>
            <p:cNvPr id="250" name="Shape 250"/>
            <p:cNvSpPr/>
            <p:nvPr/>
          </p:nvSpPr>
          <p:spPr>
            <a:xfrm>
              <a:off x="0" y="0"/>
              <a:ext cx="13004800" cy="243841"/>
            </a:xfrm>
            <a:prstGeom prst="rect">
              <a:avLst/>
            </a:prstGeom>
            <a:solidFill>
              <a:srgbClr val="4A376E">
                <a:alpha val="850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sp>
          <p:nvSpPr>
            <p:cNvPr id="251" name="Shape 251"/>
            <p:cNvSpPr/>
            <p:nvPr/>
          </p:nvSpPr>
          <p:spPr>
            <a:xfrm>
              <a:off x="514773" y="0"/>
              <a:ext cx="3898901" cy="647700"/>
            </a:xfrm>
            <a:prstGeom prst="rect">
              <a:avLst/>
            </a:prstGeom>
            <a:solidFill>
              <a:srgbClr val="4A376E"/>
            </a:solidFill>
            <a:ln w="12700" cap="flat">
              <a:noFill/>
              <a:miter lim="400000"/>
            </a:ln>
            <a:effectLst>
              <a:outerShdw blurRad="38100" dist="25400" dir="5400000" rotWithShape="0">
                <a:srgbClr val="929292">
                  <a:alpha val="34999"/>
                </a:srgbClr>
              </a:outerShdw>
            </a:effectLst>
          </p:spPr>
          <p:txBody>
            <a:bodyPr wrap="square" lIns="35719" tIns="35719" rIns="35719" bIns="35719" numCol="1" anchor="ctr">
              <a:noAutofit/>
            </a:bodyPr>
            <a:lstStyle/>
            <a:p>
              <a:pPr marL="40638" marR="40638" defTabSz="455398">
                <a:defRPr sz="34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391">
                <a:solidFill>
                  <a:schemeClr val="bg1"/>
                </a:solidFill>
              </a:endParaRPr>
            </a:p>
          </p:txBody>
        </p:sp>
        <p:pic>
          <p:nvPicPr>
            <p:cNvPr id="252" name="UW.png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7700" y="215900"/>
              <a:ext cx="3628250" cy="28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Molecular simulation (1): Molecular Dynamics</a:t>
            </a:r>
          </a:p>
        </p:txBody>
      </p:sp>
      <p:grpSp>
        <p:nvGrpSpPr>
          <p:cNvPr id="266" name="Group 266"/>
          <p:cNvGrpSpPr/>
          <p:nvPr/>
        </p:nvGrpSpPr>
        <p:grpSpPr>
          <a:xfrm>
            <a:off x="6536531" y="1809921"/>
            <a:ext cx="2303861" cy="973337"/>
            <a:chOff x="0" y="0"/>
            <a:chExt cx="3276600" cy="1384299"/>
          </a:xfrm>
        </p:grpSpPr>
        <p:grpSp>
          <p:nvGrpSpPr>
            <p:cNvPr id="262" name="Group 262"/>
            <p:cNvGrpSpPr/>
            <p:nvPr/>
          </p:nvGrpSpPr>
          <p:grpSpPr>
            <a:xfrm>
              <a:off x="0" y="3648"/>
              <a:ext cx="3276601" cy="1052294"/>
              <a:chOff x="0" y="0"/>
              <a:chExt cx="3276600" cy="1052293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2181848" y="227909"/>
                <a:ext cx="898976" cy="553795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 flipV="1">
                <a:off x="1255519" y="225491"/>
                <a:ext cx="786156" cy="572696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214356" y="303073"/>
                <a:ext cx="898976" cy="553795"/>
              </a:xfrm>
              <a:prstGeom prst="line">
                <a:avLst/>
              </a:prstGeom>
              <a:noFill/>
              <a:ln w="114300" cap="flat">
                <a:solidFill>
                  <a:srgbClr val="00972C"/>
                </a:solidFill>
                <a:prstDash val="solid"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 sz="1266">
                  <a:solidFill>
                    <a:schemeClr val="bg1"/>
                  </a:solidFill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>
                <a:off x="0" y="638892"/>
                <a:ext cx="421059" cy="413402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59" name="Shape 259"/>
              <p:cNvSpPr/>
              <p:nvPr/>
            </p:nvSpPr>
            <p:spPr>
              <a:xfrm>
                <a:off x="1010540" y="0"/>
                <a:ext cx="444026" cy="435951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60" name="Shape 260"/>
              <p:cNvSpPr/>
              <p:nvPr/>
            </p:nvSpPr>
            <p:spPr>
              <a:xfrm>
                <a:off x="1929213" y="638892"/>
                <a:ext cx="421059" cy="413402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>
                <a:off x="2832574" y="0"/>
                <a:ext cx="444027" cy="435951"/>
              </a:xfrm>
              <a:prstGeom prst="ellipse">
                <a:avLst/>
              </a:prstGeom>
              <a:gradFill flip="none" rotWithShape="1">
                <a:gsLst>
                  <a:gs pos="0">
                    <a:srgbClr val="003E9E"/>
                  </a:gs>
                  <a:gs pos="100000">
                    <a:srgbClr val="84859F"/>
                  </a:gs>
                </a:gsLst>
                <a:lin ang="2579999" scaled="0"/>
              </a:gradFill>
              <a:ln w="12700" cap="flat">
                <a:noFill/>
                <a:miter lim="400000"/>
              </a:ln>
              <a:effectLst>
                <a:outerShdw blurRad="127000" dist="12700" dir="2700000" rotWithShape="0">
                  <a:srgbClr val="E6E7E0">
                    <a:alpha val="75000"/>
                  </a:srgbClr>
                </a:outerShdw>
              </a:effectLst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pPr algn="ctr" defTabSz="410751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+mj-lt"/>
                    <a:ea typeface="+mj-ea"/>
                    <a:cs typeface="+mj-cs"/>
                    <a:sym typeface="Gill Sans"/>
                  </a:defRPr>
                </a:pPr>
                <a:endParaRPr sz="2109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63" name="Shape 263"/>
            <p:cNvSpPr/>
            <p:nvPr/>
          </p:nvSpPr>
          <p:spPr>
            <a:xfrm>
              <a:off x="1428739" y="230674"/>
              <a:ext cx="496463" cy="551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39" h="18162" extrusionOk="0">
                  <a:moveTo>
                    <a:pt x="8203" y="18162"/>
                  </a:moveTo>
                  <a:lnTo>
                    <a:pt x="5218" y="17835"/>
                  </a:lnTo>
                  <a:cubicBezTo>
                    <a:pt x="775" y="17465"/>
                    <a:pt x="-3793" y="11291"/>
                    <a:pt x="5038" y="2771"/>
                  </a:cubicBezTo>
                  <a:cubicBezTo>
                    <a:pt x="11474" y="-3438"/>
                    <a:pt x="17807" y="1907"/>
                    <a:pt x="15585" y="7834"/>
                  </a:cubicBezTo>
                  <a:lnTo>
                    <a:pt x="14623" y="10609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64" name="Shape 264"/>
            <p:cNvSpPr/>
            <p:nvPr/>
          </p:nvSpPr>
          <p:spPr>
            <a:xfrm>
              <a:off x="392431" y="1061375"/>
              <a:ext cx="1494183" cy="322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1" extrusionOk="0">
                  <a:moveTo>
                    <a:pt x="0" y="3620"/>
                  </a:moveTo>
                  <a:lnTo>
                    <a:pt x="1189" y="6305"/>
                  </a:lnTo>
                  <a:cubicBezTo>
                    <a:pt x="2183" y="8490"/>
                    <a:pt x="6657" y="21600"/>
                    <a:pt x="10302" y="20872"/>
                  </a:cubicBezTo>
                  <a:cubicBezTo>
                    <a:pt x="13947" y="20143"/>
                    <a:pt x="18751" y="6306"/>
                    <a:pt x="20408" y="2664"/>
                  </a:cubicBezTo>
                  <a:lnTo>
                    <a:pt x="21600" y="0"/>
                  </a:lnTo>
                </a:path>
              </a:pathLst>
            </a:cu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algn="ctr" defTabSz="410751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Gill Sans"/>
                </a:defRPr>
              </a:pPr>
              <a:endParaRPr sz="2109">
                <a:solidFill>
                  <a:schemeClr val="bg1"/>
                </a:solidFill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 flipV="1">
              <a:off x="61244" y="0"/>
              <a:ext cx="829807" cy="522279"/>
            </a:xfrm>
            <a:prstGeom prst="line">
              <a:avLst/>
            </a:prstGeom>
            <a:noFill/>
            <a:ln w="50800" cap="flat">
              <a:solidFill>
                <a:srgbClr val="E324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endParaRPr sz="1266">
                <a:solidFill>
                  <a:schemeClr val="bg1"/>
                </a:solidFill>
              </a:endParaRPr>
            </a:p>
          </p:txBody>
        </p:sp>
      </p:grpSp>
      <p:sp>
        <p:nvSpPr>
          <p:cNvPr id="267" name="Shape 267"/>
          <p:cNvSpPr/>
          <p:nvPr/>
        </p:nvSpPr>
        <p:spPr>
          <a:xfrm>
            <a:off x="2375297" y="1509117"/>
            <a:ext cx="2500313" cy="982266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marL="57799" marR="57799" algn="ctr" defTabSz="647700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969">
                <a:solidFill>
                  <a:schemeClr val="bg1"/>
                </a:solidFill>
              </a:rPr>
              <a:t>1. Define input molecule(s) and potential energy</a:t>
            </a:r>
          </a:p>
        </p:txBody>
      </p:sp>
      <p:sp>
        <p:nvSpPr>
          <p:cNvPr id="268" name="Shape 268"/>
          <p:cNvSpPr/>
          <p:nvPr/>
        </p:nvSpPr>
        <p:spPr>
          <a:xfrm>
            <a:off x="1464469" y="3062883"/>
            <a:ext cx="4929188" cy="794742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marL="40638" marR="40638" algn="ctr" defTabSz="455398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1969">
                <a:solidFill>
                  <a:schemeClr val="bg1"/>
                </a:solidFill>
              </a:rPr>
              <a:t>2. Calculate </a:t>
            </a:r>
            <a:r>
              <a:rPr sz="1969" b="1">
                <a:solidFill>
                  <a:schemeClr val="bg1"/>
                </a:solidFill>
              </a:rPr>
              <a:t>forces</a:t>
            </a:r>
            <a:r>
              <a:rPr sz="1969">
                <a:solidFill>
                  <a:schemeClr val="bg1"/>
                </a:solidFill>
              </a:rPr>
              <a:t> and </a:t>
            </a:r>
            <a:r>
              <a:rPr sz="1969" b="1">
                <a:solidFill>
                  <a:schemeClr val="bg1"/>
                </a:solidFill>
              </a:rPr>
              <a:t>velocities</a:t>
            </a:r>
            <a:r>
              <a:rPr sz="1969">
                <a:solidFill>
                  <a:schemeClr val="bg1"/>
                </a:solidFill>
              </a:rPr>
              <a:t> and update positions </a:t>
            </a:r>
          </a:p>
        </p:txBody>
      </p:sp>
      <p:sp>
        <p:nvSpPr>
          <p:cNvPr id="269" name="Shape 269"/>
          <p:cNvSpPr/>
          <p:nvPr/>
        </p:nvSpPr>
        <p:spPr>
          <a:xfrm>
            <a:off x="6009680" y="5054203"/>
            <a:ext cx="2678906" cy="1473398"/>
          </a:xfrm>
          <a:prstGeom prst="rect">
            <a:avLst/>
          </a:prstGeom>
          <a:solidFill>
            <a:srgbClr val="94E3FE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marL="40638" marR="40638" algn="ctr" defTabSz="455398">
              <a:defRPr sz="2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sz="1969">
                <a:solidFill>
                  <a:schemeClr val="bg1"/>
                </a:solidFill>
              </a:rPr>
              <a:t>3.  Analyze the </a:t>
            </a:r>
            <a:r>
              <a:rPr sz="1969" b="1">
                <a:solidFill>
                  <a:schemeClr val="bg1"/>
                </a:solidFill>
                <a:uFill>
                  <a:solidFill>
                    <a:srgbClr val="263E0F"/>
                  </a:solidFill>
                </a:uFill>
              </a:rPr>
              <a:t>“trajectory”</a:t>
            </a:r>
            <a:r>
              <a:rPr sz="1969">
                <a:solidFill>
                  <a:schemeClr val="bg1"/>
                </a:solidFill>
              </a:rPr>
              <a:t> of the simulation</a:t>
            </a:r>
          </a:p>
        </p:txBody>
      </p:sp>
      <p:sp>
        <p:nvSpPr>
          <p:cNvPr id="270" name="Shape 270"/>
          <p:cNvSpPr/>
          <p:nvPr/>
        </p:nvSpPr>
        <p:spPr>
          <a:xfrm flipV="1">
            <a:off x="3625453" y="2494857"/>
            <a:ext cx="0" cy="518453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 flipH="1" flipV="1">
            <a:off x="2291959" y="3878791"/>
            <a:ext cx="1241" cy="617373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 flipH="1">
            <a:off x="3518297" y="5482828"/>
            <a:ext cx="2494576" cy="1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 flipH="1">
            <a:off x="428625" y="3535083"/>
            <a:ext cx="1" cy="1929888"/>
          </a:xfrm>
          <a:prstGeom prst="line">
            <a:avLst/>
          </a:prstGeom>
          <a:ln w="762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 flipH="1">
            <a:off x="410766" y="3554016"/>
            <a:ext cx="1134160" cy="1"/>
          </a:xfrm>
          <a:prstGeom prst="line">
            <a:avLst/>
          </a:prstGeom>
          <a:ln w="76200">
            <a:solidFill>
              <a:srgbClr val="000000"/>
            </a:solidFill>
            <a:headEnd type="stealth"/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 flipH="1">
            <a:off x="401836" y="5464969"/>
            <a:ext cx="1134160" cy="1"/>
          </a:xfrm>
          <a:prstGeom prst="line">
            <a:avLst/>
          </a:prstGeom>
          <a:ln w="76200">
            <a:solidFill>
              <a:srgbClr val="000000"/>
            </a:solidFill>
          </a:ln>
        </p:spPr>
        <p:txBody>
          <a:bodyPr lIns="35719" tIns="35719" rIns="35719" bIns="35719" anchor="ctr"/>
          <a:lstStyle/>
          <a:p>
            <a:endParaRPr sz="1266">
              <a:solidFill>
                <a:schemeClr val="bg1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1047751" y="4438055"/>
            <a:ext cx="2452688" cy="2080617"/>
          </a:xfrm>
          <a:prstGeom prst="diamond">
            <a:avLst/>
          </a:prstGeom>
          <a:solidFill>
            <a:srgbClr val="FFD9A8"/>
          </a:solidFill>
          <a:ln>
            <a:solidFill>
              <a:srgbClr val="00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 marL="57799" marR="57799" algn="ctr" defTabSz="647700"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687" dirty="0">
                <a:solidFill>
                  <a:schemeClr val="bg1"/>
                </a:solidFill>
              </a:rPr>
              <a:t>Completed enough simulation steps?</a:t>
            </a:r>
          </a:p>
        </p:txBody>
      </p:sp>
    </p:spTree>
    <p:extLst>
      <p:ext uri="{BB962C8B-B14F-4D97-AF65-F5344CB8AC3E}">
        <p14:creationId xmlns:p14="http://schemas.microsoft.com/office/powerpoint/2010/main" val="176524980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Integrating &amp; Evolving a System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Many different options for integrators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Ensembles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Constant Number, Volume, Energy (NVE)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Constant </a:t>
            </a:r>
            <a:r>
              <a:rPr lang="en-US" dirty="0">
                <a:solidFill>
                  <a:schemeClr val="bg1"/>
                </a:solidFill>
              </a:rPr>
              <a:t>Number, Volume, </a:t>
            </a:r>
            <a:r>
              <a:rPr lang="en-US" dirty="0" smtClean="0">
                <a:solidFill>
                  <a:schemeClr val="bg1"/>
                </a:solidFill>
              </a:rPr>
              <a:t>Temperature 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smtClean="0">
                <a:solidFill>
                  <a:schemeClr val="bg1"/>
                </a:solidFill>
              </a:rPr>
              <a:t>NVT)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Thermostats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Nose-Hoover, </a:t>
            </a:r>
            <a:r>
              <a:rPr lang="en-US" dirty="0" err="1" smtClean="0">
                <a:solidFill>
                  <a:schemeClr val="bg1"/>
                </a:solidFill>
              </a:rPr>
              <a:t>Langevin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Constant </a:t>
            </a:r>
            <a:r>
              <a:rPr lang="en-US" dirty="0">
                <a:solidFill>
                  <a:schemeClr val="bg1"/>
                </a:solidFill>
              </a:rPr>
              <a:t>Number, </a:t>
            </a:r>
            <a:r>
              <a:rPr lang="en-US" dirty="0" smtClean="0">
                <a:solidFill>
                  <a:schemeClr val="bg1"/>
                </a:solidFill>
              </a:rPr>
              <a:t>Pressure, Temperature 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smtClean="0">
                <a:solidFill>
                  <a:schemeClr val="bg1"/>
                </a:solidFill>
              </a:rPr>
              <a:t>NPT)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Thermostat + </a:t>
            </a:r>
            <a:r>
              <a:rPr lang="en-US" dirty="0" err="1" smtClean="0">
                <a:solidFill>
                  <a:schemeClr val="bg1"/>
                </a:solidFill>
              </a:rPr>
              <a:t>Barostat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Today’s Focus NVE</a:t>
            </a: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Verlet</a:t>
            </a:r>
            <a:r>
              <a:rPr lang="en-US" dirty="0" smtClean="0">
                <a:solidFill>
                  <a:schemeClr val="bg1"/>
                </a:solidFill>
              </a:rPr>
              <a:t> Algorithm</a:t>
            </a: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Langevin</a:t>
            </a:r>
            <a:r>
              <a:rPr lang="en-US" dirty="0" smtClean="0">
                <a:solidFill>
                  <a:schemeClr val="bg1"/>
                </a:solidFill>
              </a:rPr>
              <a:t> (brief) -NVT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5073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Verlet</a:t>
            </a:r>
            <a:r>
              <a:rPr lang="en-US" dirty="0" smtClean="0">
                <a:solidFill>
                  <a:schemeClr val="bg1"/>
                </a:solidFill>
              </a:rPr>
              <a:t> Algorithm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To the Board!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7799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26582" y="3524250"/>
            <a:ext cx="4751917" cy="603250"/>
          </a:xfrm>
          <a:prstGeom prst="rect">
            <a:avLst/>
          </a:prstGeom>
          <a:solidFill>
            <a:srgbClr val="E8D3A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Verlet</a:t>
            </a:r>
            <a:r>
              <a:rPr lang="en-US" dirty="0" smtClean="0">
                <a:solidFill>
                  <a:schemeClr val="bg1"/>
                </a:solidFill>
              </a:rPr>
              <a:t> Algorithm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Taylor Expansion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r(</a:t>
            </a:r>
            <a:r>
              <a:rPr lang="en-US" dirty="0" err="1" smtClean="0">
                <a:solidFill>
                  <a:schemeClr val="bg1"/>
                </a:solidFill>
              </a:rPr>
              <a:t>t+Δt</a:t>
            </a:r>
            <a:r>
              <a:rPr lang="en-US" dirty="0" smtClean="0">
                <a:solidFill>
                  <a:schemeClr val="bg1"/>
                </a:solidFill>
              </a:rPr>
              <a:t>) = r(t) + v(t)*</a:t>
            </a:r>
            <a:r>
              <a:rPr lang="en-US" dirty="0" err="1" smtClean="0">
                <a:solidFill>
                  <a:schemeClr val="bg1"/>
                </a:solidFill>
              </a:rPr>
              <a:t>Δt</a:t>
            </a:r>
            <a:r>
              <a:rPr lang="en-US" dirty="0" smtClean="0">
                <a:solidFill>
                  <a:schemeClr val="bg1"/>
                </a:solidFill>
              </a:rPr>
              <a:t> + f(t)/2m * Δt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r(</a:t>
            </a:r>
            <a:r>
              <a:rPr lang="en-US" dirty="0" smtClean="0">
                <a:solidFill>
                  <a:schemeClr val="bg1"/>
                </a:solidFill>
              </a:rPr>
              <a:t>t-</a:t>
            </a:r>
            <a:r>
              <a:rPr lang="en-US" dirty="0" err="1" smtClean="0">
                <a:solidFill>
                  <a:schemeClr val="bg1"/>
                </a:solidFill>
              </a:rPr>
              <a:t>Δt</a:t>
            </a:r>
            <a:r>
              <a:rPr lang="en-US" dirty="0">
                <a:solidFill>
                  <a:schemeClr val="bg1"/>
                </a:solidFill>
              </a:rPr>
              <a:t>) = r(t) </a:t>
            </a:r>
            <a:r>
              <a:rPr lang="en-US" dirty="0" smtClean="0">
                <a:solidFill>
                  <a:schemeClr val="bg1"/>
                </a:solidFill>
              </a:rPr>
              <a:t>- </a:t>
            </a:r>
            <a:r>
              <a:rPr lang="en-US" dirty="0">
                <a:solidFill>
                  <a:schemeClr val="bg1"/>
                </a:solidFill>
              </a:rPr>
              <a:t>v(t)*</a:t>
            </a:r>
            <a:r>
              <a:rPr lang="en-US" dirty="0" err="1">
                <a:solidFill>
                  <a:schemeClr val="bg1"/>
                </a:solidFill>
              </a:rPr>
              <a:t>Δt</a:t>
            </a:r>
            <a:r>
              <a:rPr lang="en-US" dirty="0">
                <a:solidFill>
                  <a:schemeClr val="bg1"/>
                </a:solidFill>
              </a:rPr>
              <a:t> + f(t)/2m * </a:t>
            </a:r>
            <a:r>
              <a:rPr lang="en-US" dirty="0" smtClean="0">
                <a:solidFill>
                  <a:schemeClr val="bg1"/>
                </a:solidFill>
              </a:rPr>
              <a:t>Δt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t+Δt</a:t>
            </a:r>
            <a:r>
              <a:rPr lang="en-US" dirty="0" smtClean="0">
                <a:solidFill>
                  <a:schemeClr val="bg1"/>
                </a:solidFill>
              </a:rPr>
              <a:t>) + </a:t>
            </a:r>
            <a:r>
              <a:rPr lang="en-US" dirty="0">
                <a:solidFill>
                  <a:schemeClr val="bg1"/>
                </a:solidFill>
              </a:rPr>
              <a:t>r(t-</a:t>
            </a:r>
            <a:r>
              <a:rPr lang="en-US" dirty="0" err="1">
                <a:solidFill>
                  <a:schemeClr val="bg1"/>
                </a:solidFill>
              </a:rPr>
              <a:t>Δt</a:t>
            </a:r>
            <a:r>
              <a:rPr lang="en-US" dirty="0">
                <a:solidFill>
                  <a:schemeClr val="bg1"/>
                </a:solidFill>
              </a:rPr>
              <a:t>) </a:t>
            </a:r>
            <a:r>
              <a:rPr lang="en-US" dirty="0" smtClean="0">
                <a:solidFill>
                  <a:schemeClr val="bg1"/>
                </a:solidFill>
              </a:rPr>
              <a:t>= 2*r(t) + f(t)/m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r(</a:t>
            </a:r>
            <a:r>
              <a:rPr lang="en-US" dirty="0" err="1">
                <a:solidFill>
                  <a:schemeClr val="bg1"/>
                </a:solidFill>
              </a:rPr>
              <a:t>t+Δt</a:t>
            </a:r>
            <a:r>
              <a:rPr lang="en-US" dirty="0">
                <a:solidFill>
                  <a:schemeClr val="bg1"/>
                </a:solidFill>
              </a:rPr>
              <a:t>) </a:t>
            </a:r>
            <a:r>
              <a:rPr lang="en-US" dirty="0" smtClean="0">
                <a:solidFill>
                  <a:schemeClr val="bg1"/>
                </a:solidFill>
              </a:rPr>
              <a:t>= </a:t>
            </a:r>
            <a:r>
              <a:rPr lang="en-US" dirty="0">
                <a:solidFill>
                  <a:schemeClr val="bg1"/>
                </a:solidFill>
              </a:rPr>
              <a:t>2*r(t) + f(t)</a:t>
            </a:r>
            <a:r>
              <a:rPr lang="en-US">
                <a:solidFill>
                  <a:schemeClr val="bg1"/>
                </a:solidFill>
              </a:rPr>
              <a:t>/</a:t>
            </a:r>
            <a:r>
              <a:rPr lang="en-US" smtClean="0">
                <a:solidFill>
                  <a:schemeClr val="bg1"/>
                </a:solidFill>
              </a:rPr>
              <a:t>m 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r(t-</a:t>
            </a:r>
            <a:r>
              <a:rPr lang="en-US" dirty="0" err="1">
                <a:solidFill>
                  <a:schemeClr val="bg1"/>
                </a:solidFill>
              </a:rPr>
              <a:t>Δt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Only requires current position, previous position, and force. No velocity!!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Velocity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v(t) = (r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t+Δt</a:t>
            </a:r>
            <a:r>
              <a:rPr lang="en-US" dirty="0">
                <a:solidFill>
                  <a:schemeClr val="bg1"/>
                </a:solidFill>
              </a:rPr>
              <a:t>) + r(t-</a:t>
            </a:r>
            <a:r>
              <a:rPr lang="en-US" dirty="0" err="1">
                <a:solidFill>
                  <a:schemeClr val="bg1"/>
                </a:solidFill>
              </a:rPr>
              <a:t>Δt</a:t>
            </a:r>
            <a:r>
              <a:rPr lang="en-US" dirty="0" smtClean="0">
                <a:solidFill>
                  <a:schemeClr val="bg1"/>
                </a:solidFill>
              </a:rPr>
              <a:t>)) / 2*</a:t>
            </a:r>
            <a:r>
              <a:rPr lang="en-US" dirty="0" err="1">
                <a:solidFill>
                  <a:schemeClr val="bg1"/>
                </a:solidFill>
              </a:rPr>
              <a:t>Δt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baseline="30000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511259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Langevin</a:t>
            </a:r>
            <a:r>
              <a:rPr lang="en-US" dirty="0" smtClean="0">
                <a:solidFill>
                  <a:schemeClr val="bg1"/>
                </a:solidFill>
              </a:rPr>
              <a:t> Thermostat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5414" y="1410890"/>
            <a:ext cx="8233172" cy="5179219"/>
          </a:xfrm>
        </p:spPr>
        <p:txBody>
          <a:bodyPr/>
          <a:lstStyle/>
          <a:p>
            <a:r>
              <a:rPr lang="en-US" sz="2400" dirty="0" smtClean="0">
                <a:solidFill>
                  <a:schemeClr val="bg2"/>
                </a:solidFill>
              </a:rPr>
              <a:t>Utilizes stochastic collisions in the form of friction to control temperature</a:t>
            </a:r>
          </a:p>
          <a:p>
            <a:pPr lvl="1"/>
            <a:r>
              <a:rPr lang="en-US" sz="2400" dirty="0" smtClean="0">
                <a:solidFill>
                  <a:schemeClr val="bg2"/>
                </a:solidFill>
              </a:rPr>
              <a:t>p(t</a:t>
            </a:r>
            <a:r>
              <a:rPr lang="en-US" sz="2400" baseline="30000" dirty="0" smtClean="0">
                <a:solidFill>
                  <a:schemeClr val="bg2"/>
                </a:solidFill>
              </a:rPr>
              <a:t>+</a:t>
            </a:r>
            <a:r>
              <a:rPr lang="en-US" sz="2400" dirty="0" smtClean="0">
                <a:solidFill>
                  <a:schemeClr val="bg2"/>
                </a:solidFill>
              </a:rPr>
              <a:t>) = c</a:t>
            </a:r>
            <a:r>
              <a:rPr lang="en-US" sz="2400" baseline="-25000" dirty="0" smtClean="0">
                <a:solidFill>
                  <a:schemeClr val="bg2"/>
                </a:solidFill>
              </a:rPr>
              <a:t>1</a:t>
            </a:r>
            <a:r>
              <a:rPr lang="en-US" sz="2400" dirty="0" smtClean="0">
                <a:solidFill>
                  <a:schemeClr val="bg2"/>
                </a:solidFill>
              </a:rPr>
              <a:t>p(t) + c</a:t>
            </a:r>
            <a:r>
              <a:rPr lang="en-US" sz="2400" baseline="-25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*R(t)</a:t>
            </a:r>
          </a:p>
          <a:p>
            <a:pPr lvl="1"/>
            <a:r>
              <a:rPr lang="en-US" sz="2400" dirty="0" smtClean="0">
                <a:solidFill>
                  <a:schemeClr val="bg2"/>
                </a:solidFill>
              </a:rPr>
              <a:t>q(</a:t>
            </a:r>
            <a:r>
              <a:rPr lang="en-US" sz="2400" dirty="0" err="1" smtClean="0">
                <a:solidFill>
                  <a:schemeClr val="bg2"/>
                </a:solidFill>
              </a:rPr>
              <a:t>t+Δt</a:t>
            </a:r>
            <a:r>
              <a:rPr lang="en-US" sz="2400" dirty="0" smtClean="0">
                <a:solidFill>
                  <a:schemeClr val="bg2"/>
                </a:solidFill>
              </a:rPr>
              <a:t>) = q(t) + p(t</a:t>
            </a:r>
            <a:r>
              <a:rPr lang="en-US" sz="2400" baseline="30000" dirty="0" smtClean="0">
                <a:solidFill>
                  <a:schemeClr val="bg2"/>
                </a:solidFill>
              </a:rPr>
              <a:t>+</a:t>
            </a:r>
            <a:r>
              <a:rPr lang="en-US" sz="2400" dirty="0" smtClean="0">
                <a:solidFill>
                  <a:schemeClr val="bg2"/>
                </a:solidFill>
              </a:rPr>
              <a:t>) *</a:t>
            </a:r>
            <a:r>
              <a:rPr lang="en-US" sz="2400" dirty="0" err="1" smtClean="0">
                <a:solidFill>
                  <a:schemeClr val="bg2"/>
                </a:solidFill>
              </a:rPr>
              <a:t>Δt</a:t>
            </a:r>
            <a:r>
              <a:rPr lang="en-US" sz="2400" dirty="0" smtClean="0">
                <a:solidFill>
                  <a:schemeClr val="bg2"/>
                </a:solidFill>
              </a:rPr>
              <a:t>/m + f(q(t))*Δt</a:t>
            </a:r>
            <a:r>
              <a:rPr lang="en-US" sz="2400" baseline="30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/2m</a:t>
            </a:r>
          </a:p>
          <a:p>
            <a:pPr lvl="1"/>
            <a:r>
              <a:rPr lang="en-US" sz="2400" dirty="0" smtClean="0">
                <a:solidFill>
                  <a:schemeClr val="bg2"/>
                </a:solidFill>
              </a:rPr>
              <a:t>p(t</a:t>
            </a:r>
            <a:r>
              <a:rPr lang="en-US" sz="2400" baseline="30000" dirty="0" smtClean="0">
                <a:solidFill>
                  <a:schemeClr val="bg2"/>
                </a:solidFill>
              </a:rPr>
              <a:t>-</a:t>
            </a:r>
            <a:r>
              <a:rPr lang="en-US" sz="2400" dirty="0" smtClean="0">
                <a:solidFill>
                  <a:schemeClr val="bg2"/>
                </a:solidFill>
              </a:rPr>
              <a:t>+</a:t>
            </a:r>
            <a:r>
              <a:rPr lang="en-US" sz="2400" dirty="0" err="1" smtClean="0">
                <a:solidFill>
                  <a:schemeClr val="bg2"/>
                </a:solidFill>
              </a:rPr>
              <a:t>Δt</a:t>
            </a:r>
            <a:r>
              <a:rPr lang="en-US" sz="2400" dirty="0" smtClean="0">
                <a:solidFill>
                  <a:schemeClr val="bg2"/>
                </a:solidFill>
              </a:rPr>
              <a:t>) = p(t</a:t>
            </a:r>
            <a:r>
              <a:rPr lang="en-US" sz="2400" baseline="30000" dirty="0" smtClean="0">
                <a:solidFill>
                  <a:schemeClr val="bg2"/>
                </a:solidFill>
              </a:rPr>
              <a:t>+</a:t>
            </a:r>
            <a:r>
              <a:rPr lang="en-US" sz="2400" dirty="0" smtClean="0">
                <a:solidFill>
                  <a:schemeClr val="bg2"/>
                </a:solidFill>
              </a:rPr>
              <a:t>) + (f(q(t)) + f(q(</a:t>
            </a:r>
            <a:r>
              <a:rPr lang="en-US" sz="2400" dirty="0" err="1" smtClean="0">
                <a:solidFill>
                  <a:schemeClr val="bg2"/>
                </a:solidFill>
              </a:rPr>
              <a:t>t+Δt</a:t>
            </a:r>
            <a:r>
              <a:rPr lang="en-US" sz="2400" dirty="0" smtClean="0">
                <a:solidFill>
                  <a:schemeClr val="bg2"/>
                </a:solidFill>
              </a:rPr>
              <a:t>)))*</a:t>
            </a:r>
            <a:r>
              <a:rPr lang="en-US" sz="2400" dirty="0" err="1" smtClean="0">
                <a:solidFill>
                  <a:schemeClr val="bg2"/>
                </a:solidFill>
              </a:rPr>
              <a:t>Δt</a:t>
            </a:r>
            <a:r>
              <a:rPr lang="en-US" sz="2400" dirty="0" smtClean="0">
                <a:solidFill>
                  <a:schemeClr val="bg2"/>
                </a:solidFill>
              </a:rPr>
              <a:t>/2</a:t>
            </a:r>
          </a:p>
          <a:p>
            <a:pPr lvl="1"/>
            <a:r>
              <a:rPr lang="en-US" sz="2400" dirty="0" smtClean="0">
                <a:solidFill>
                  <a:schemeClr val="bg2"/>
                </a:solidFill>
              </a:rPr>
              <a:t>p(</a:t>
            </a:r>
            <a:r>
              <a:rPr lang="en-US" sz="2400" dirty="0" err="1" smtClean="0">
                <a:solidFill>
                  <a:schemeClr val="bg2"/>
                </a:solidFill>
              </a:rPr>
              <a:t>t+Δt</a:t>
            </a:r>
            <a:r>
              <a:rPr lang="en-US" sz="2400" dirty="0" smtClean="0">
                <a:solidFill>
                  <a:schemeClr val="bg2"/>
                </a:solidFill>
              </a:rPr>
              <a:t>) = c</a:t>
            </a:r>
            <a:r>
              <a:rPr lang="en-US" sz="2400" baseline="-25000" dirty="0" smtClean="0">
                <a:solidFill>
                  <a:schemeClr val="bg2"/>
                </a:solidFill>
              </a:rPr>
              <a:t>1</a:t>
            </a:r>
            <a:r>
              <a:rPr lang="en-US" sz="2400" dirty="0" smtClean="0">
                <a:solidFill>
                  <a:schemeClr val="bg2"/>
                </a:solidFill>
              </a:rPr>
              <a:t>*p</a:t>
            </a:r>
            <a:r>
              <a:rPr lang="en-US" sz="2400" dirty="0">
                <a:solidFill>
                  <a:schemeClr val="bg2"/>
                </a:solidFill>
              </a:rPr>
              <a:t>(t</a:t>
            </a:r>
            <a:r>
              <a:rPr lang="en-US" sz="2400" baseline="30000" dirty="0">
                <a:solidFill>
                  <a:schemeClr val="bg2"/>
                </a:solidFill>
              </a:rPr>
              <a:t>-</a:t>
            </a:r>
            <a:r>
              <a:rPr lang="en-US" sz="2400" dirty="0">
                <a:solidFill>
                  <a:schemeClr val="bg2"/>
                </a:solidFill>
              </a:rPr>
              <a:t>+</a:t>
            </a:r>
            <a:r>
              <a:rPr lang="en-US" sz="2400" dirty="0" err="1">
                <a:solidFill>
                  <a:schemeClr val="bg2"/>
                </a:solidFill>
              </a:rPr>
              <a:t>Δt</a:t>
            </a:r>
            <a:r>
              <a:rPr lang="en-US" sz="2400" dirty="0">
                <a:solidFill>
                  <a:schemeClr val="bg2"/>
                </a:solidFill>
              </a:rPr>
              <a:t>) </a:t>
            </a:r>
            <a:r>
              <a:rPr lang="en-US" sz="2400" dirty="0" smtClean="0">
                <a:solidFill>
                  <a:schemeClr val="bg2"/>
                </a:solidFill>
              </a:rPr>
              <a:t>+ c</a:t>
            </a:r>
            <a:r>
              <a:rPr lang="en-US" sz="2400" baseline="-25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*R’(</a:t>
            </a:r>
            <a:r>
              <a:rPr lang="en-US" sz="2400" dirty="0" err="1" smtClean="0">
                <a:solidFill>
                  <a:schemeClr val="bg2"/>
                </a:solidFill>
              </a:rPr>
              <a:t>t+Δt</a:t>
            </a:r>
            <a:r>
              <a:rPr lang="en-US" sz="2400" dirty="0" smtClean="0">
                <a:solidFill>
                  <a:schemeClr val="bg2"/>
                </a:solidFill>
              </a:rPr>
              <a:t>)</a:t>
            </a:r>
          </a:p>
          <a:p>
            <a:pPr lvl="1"/>
            <a:endParaRPr lang="en-US" sz="2400" dirty="0" smtClean="0">
              <a:solidFill>
                <a:schemeClr val="bg2"/>
              </a:solidFill>
            </a:endParaRPr>
          </a:p>
          <a:p>
            <a:pPr lvl="2"/>
            <a:r>
              <a:rPr lang="en-US" sz="2400" dirty="0" smtClean="0">
                <a:solidFill>
                  <a:schemeClr val="bg2"/>
                </a:solidFill>
              </a:rPr>
              <a:t>c</a:t>
            </a:r>
            <a:r>
              <a:rPr lang="en-US" sz="2400" baseline="-25000" dirty="0" smtClean="0">
                <a:solidFill>
                  <a:schemeClr val="bg2"/>
                </a:solidFill>
              </a:rPr>
              <a:t>1</a:t>
            </a:r>
            <a:r>
              <a:rPr lang="en-US" sz="2400" dirty="0" smtClean="0">
                <a:solidFill>
                  <a:schemeClr val="bg2"/>
                </a:solidFill>
              </a:rPr>
              <a:t>=</a:t>
            </a:r>
            <a:r>
              <a:rPr lang="en-US" sz="2400" dirty="0" err="1" smtClean="0">
                <a:solidFill>
                  <a:schemeClr val="bg2"/>
                </a:solidFill>
              </a:rPr>
              <a:t>exp</a:t>
            </a:r>
            <a:r>
              <a:rPr lang="en-US" sz="2400" dirty="0" smtClean="0">
                <a:solidFill>
                  <a:schemeClr val="bg2"/>
                </a:solidFill>
              </a:rPr>
              <a:t>(-</a:t>
            </a:r>
            <a:r>
              <a:rPr lang="en-US" sz="2400" dirty="0" err="1" smtClean="0">
                <a:solidFill>
                  <a:schemeClr val="bg2"/>
                </a:solidFill>
              </a:rPr>
              <a:t>Υ</a:t>
            </a:r>
            <a:r>
              <a:rPr lang="en-US" sz="2400" dirty="0" smtClean="0">
                <a:solidFill>
                  <a:schemeClr val="bg2"/>
                </a:solidFill>
              </a:rPr>
              <a:t>*</a:t>
            </a:r>
            <a:r>
              <a:rPr lang="en-US" sz="2400" dirty="0" err="1" smtClean="0">
                <a:solidFill>
                  <a:schemeClr val="bg2"/>
                </a:solidFill>
              </a:rPr>
              <a:t>Δt</a:t>
            </a:r>
            <a:r>
              <a:rPr lang="en-US" sz="2400" dirty="0" smtClean="0">
                <a:solidFill>
                  <a:schemeClr val="bg2"/>
                </a:solidFill>
              </a:rPr>
              <a:t>/2)    c</a:t>
            </a:r>
            <a:r>
              <a:rPr lang="en-US" sz="2400" baseline="-25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=((1-c</a:t>
            </a:r>
            <a:r>
              <a:rPr lang="en-US" sz="2400" baseline="-25000" dirty="0" smtClean="0">
                <a:solidFill>
                  <a:schemeClr val="bg2"/>
                </a:solidFill>
              </a:rPr>
              <a:t>1</a:t>
            </a:r>
            <a:r>
              <a:rPr lang="en-US" sz="2400" baseline="30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)m/β)</a:t>
            </a:r>
            <a:r>
              <a:rPr lang="en-US" sz="2400" baseline="30000" dirty="0" smtClean="0">
                <a:solidFill>
                  <a:schemeClr val="bg2"/>
                </a:solidFill>
              </a:rPr>
              <a:t>0.5</a:t>
            </a:r>
            <a:endParaRPr lang="en-US" sz="2400" dirty="0" smtClean="0">
              <a:solidFill>
                <a:schemeClr val="bg2"/>
              </a:solidFill>
            </a:endParaRPr>
          </a:p>
          <a:p>
            <a:pPr lvl="2"/>
            <a:r>
              <a:rPr lang="en-US" sz="2400" dirty="0" smtClean="0">
                <a:solidFill>
                  <a:schemeClr val="bg2"/>
                </a:solidFill>
              </a:rPr>
              <a:t>R </a:t>
            </a:r>
            <a:r>
              <a:rPr lang="mr-IN" sz="2400" dirty="0" smtClean="0">
                <a:solidFill>
                  <a:schemeClr val="bg2"/>
                </a:solidFill>
              </a:rPr>
              <a:t>–</a:t>
            </a:r>
            <a:r>
              <a:rPr lang="en-US" sz="2400" dirty="0" smtClean="0">
                <a:solidFill>
                  <a:schemeClr val="bg2"/>
                </a:solidFill>
              </a:rPr>
              <a:t> random </a:t>
            </a:r>
            <a:r>
              <a:rPr lang="en-US" sz="2400" dirty="0">
                <a:solidFill>
                  <a:schemeClr val="bg2"/>
                </a:solidFill>
              </a:rPr>
              <a:t>G</a:t>
            </a:r>
            <a:r>
              <a:rPr lang="en-US" sz="2400" dirty="0" smtClean="0">
                <a:solidFill>
                  <a:schemeClr val="bg2"/>
                </a:solidFill>
              </a:rPr>
              <a:t>aussian number, </a:t>
            </a:r>
            <a:r>
              <a:rPr lang="en-US" sz="2400" dirty="0" err="1" smtClean="0">
                <a:solidFill>
                  <a:schemeClr val="bg2"/>
                </a:solidFill>
              </a:rPr>
              <a:t>Υ</a:t>
            </a:r>
            <a:r>
              <a:rPr lang="en-US" sz="2400" dirty="0" smtClean="0">
                <a:solidFill>
                  <a:schemeClr val="bg2"/>
                </a:solidFill>
              </a:rPr>
              <a:t> </a:t>
            </a:r>
            <a:r>
              <a:rPr lang="mr-IN" sz="2400" dirty="0" smtClean="0">
                <a:solidFill>
                  <a:schemeClr val="bg2"/>
                </a:solidFill>
              </a:rPr>
              <a:t>–</a:t>
            </a:r>
            <a:r>
              <a:rPr lang="en-US" sz="2400" dirty="0" smtClean="0">
                <a:solidFill>
                  <a:schemeClr val="bg2"/>
                </a:solidFill>
              </a:rPr>
              <a:t> friction factor set by user</a:t>
            </a:r>
          </a:p>
          <a:p>
            <a:pPr lvl="2"/>
            <a:r>
              <a:rPr lang="en-US" sz="2400" dirty="0" err="1" smtClean="0">
                <a:solidFill>
                  <a:schemeClr val="bg2"/>
                </a:solidFill>
              </a:rPr>
              <a:t>Υ</a:t>
            </a:r>
            <a:r>
              <a:rPr lang="en-US" sz="2400" dirty="0" smtClean="0">
                <a:solidFill>
                  <a:schemeClr val="bg2"/>
                </a:solidFill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sym typeface="Wingdings"/>
              </a:rPr>
              <a:t> 0, </a:t>
            </a:r>
            <a:r>
              <a:rPr lang="en-US" sz="2400" dirty="0" err="1" smtClean="0">
                <a:solidFill>
                  <a:schemeClr val="bg2"/>
                </a:solidFill>
                <a:sym typeface="Wingdings"/>
              </a:rPr>
              <a:t>Verlet</a:t>
            </a:r>
            <a:r>
              <a:rPr lang="en-US" sz="2400" dirty="0" smtClean="0">
                <a:solidFill>
                  <a:schemeClr val="bg2"/>
                </a:solidFill>
                <a:sym typeface="Wingdings"/>
              </a:rPr>
              <a:t> algorithm is recovered (</a:t>
            </a:r>
            <a:r>
              <a:rPr lang="en-US" sz="2400" dirty="0" smtClean="0">
                <a:solidFill>
                  <a:schemeClr val="bg2"/>
                </a:solidFill>
              </a:rPr>
              <a:t>c</a:t>
            </a:r>
            <a:r>
              <a:rPr lang="en-US" sz="2400" baseline="-25000" dirty="0" smtClean="0">
                <a:solidFill>
                  <a:schemeClr val="bg2"/>
                </a:solidFill>
              </a:rPr>
              <a:t>1</a:t>
            </a:r>
            <a:r>
              <a:rPr lang="en-US" sz="2400" dirty="0" smtClean="0">
                <a:solidFill>
                  <a:schemeClr val="bg2"/>
                </a:solidFill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sym typeface="Wingdings"/>
              </a:rPr>
              <a:t> 1</a:t>
            </a:r>
            <a:r>
              <a:rPr lang="en-US" sz="2400" dirty="0" smtClean="0">
                <a:solidFill>
                  <a:schemeClr val="bg2"/>
                </a:solidFill>
              </a:rPr>
              <a:t>, c</a:t>
            </a:r>
            <a:r>
              <a:rPr lang="en-US" sz="2400" baseline="-25000" dirty="0" smtClean="0">
                <a:solidFill>
                  <a:schemeClr val="bg2"/>
                </a:solidFill>
              </a:rPr>
              <a:t>2</a:t>
            </a:r>
            <a:r>
              <a:rPr lang="en-US" sz="2400" dirty="0" smtClean="0">
                <a:solidFill>
                  <a:schemeClr val="bg2"/>
                </a:solidFill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sym typeface="Wingdings"/>
              </a:rPr>
              <a:t> 0)</a:t>
            </a:r>
            <a:endParaRPr lang="en-US" sz="2400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2534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Custom 5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3359</TotalTime>
  <Words>753</Words>
  <Application>Microsoft Macintosh PowerPoint</Application>
  <PresentationFormat>On-screen Show (4:3)</PresentationFormat>
  <Paragraphs>87</Paragraphs>
  <Slides>11</Slides>
  <Notes>3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Custom Design</vt:lpstr>
      <vt:lpstr>1_Custom Design</vt:lpstr>
      <vt:lpstr>PowerPoint Presentation</vt:lpstr>
      <vt:lpstr>PowerPoint Presentation</vt:lpstr>
      <vt:lpstr>Molecular simulation (1): Basic concepts</vt:lpstr>
      <vt:lpstr>Molecular simulation (1): Basic concepts</vt:lpstr>
      <vt:lpstr>Molecular simulation (1): Molecular Dynamics</vt:lpstr>
      <vt:lpstr>Integrating &amp; Evolving a System</vt:lpstr>
      <vt:lpstr>Verlet Algorithm    To the Board!</vt:lpstr>
      <vt:lpstr>Verlet Algorithm</vt:lpstr>
      <vt:lpstr>Langevin Thermostat</vt:lpstr>
      <vt:lpstr>Calculating Key Values</vt:lpstr>
      <vt:lpstr>Key 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Chris Fu</cp:lastModifiedBy>
  <cp:revision>64</cp:revision>
  <cp:lastPrinted>2016-02-10T20:19:12Z</cp:lastPrinted>
  <dcterms:created xsi:type="dcterms:W3CDTF">2014-10-14T00:51:43Z</dcterms:created>
  <dcterms:modified xsi:type="dcterms:W3CDTF">2017-01-13T06:15:13Z</dcterms:modified>
</cp:coreProperties>
</file>